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18" r:id="rId5"/>
    <p:sldMasterId id="2147483767" r:id="rId6"/>
  </p:sldMasterIdLst>
  <p:notesMasterIdLst>
    <p:notesMasterId r:id="rId12"/>
  </p:notesMasterIdLst>
  <p:sldIdLst>
    <p:sldId id="5646" r:id="rId7"/>
    <p:sldId id="5695" r:id="rId8"/>
    <p:sldId id="5693" r:id="rId9"/>
    <p:sldId id="5694" r:id="rId10"/>
    <p:sldId id="5652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A KANEGAE ODA" initials="AKO" lastIdx="1" clrIdx="0">
    <p:extLst>
      <p:ext uri="{19B8F6BF-5375-455C-9EA6-DF929625EA0E}">
        <p15:presenceInfo xmlns:p15="http://schemas.microsoft.com/office/powerpoint/2012/main" userId="ANGELA KANEGAE OD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8E2F"/>
    <a:srgbClr val="1FB573"/>
    <a:srgbClr val="025959"/>
    <a:srgbClr val="D9CE3D"/>
    <a:srgbClr val="F2F2F2"/>
    <a:srgbClr val="00555C"/>
    <a:srgbClr val="FFFF99"/>
    <a:srgbClr val="0D6168"/>
    <a:srgbClr val="2596A8"/>
    <a:srgbClr val="219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361B1D-3C99-46B7-977D-71865EF810F1}" vWet="2" dt="2023-05-29T17:45:30.442"/>
    <p1510:client id="{7EB91C2C-8F34-43AA-BFAF-D2891D7B8EFA}" v="167" dt="2023-05-29T17:46:07.053"/>
    <p1510:client id="{AFC3AB25-327D-4560-85DC-28A210199610}" v="2" dt="2023-05-29T17:44:22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867EB-878E-4CC5-9B83-812729BA3F73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E936C-303A-4D5C-BD98-1086812B0E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18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0B112B4-7A1B-1845-C505-D1AD698EB00A}"/>
              </a:ext>
            </a:extLst>
          </p:cNvPr>
          <p:cNvSpPr/>
          <p:nvPr userDrawn="1"/>
        </p:nvSpPr>
        <p:spPr>
          <a:xfrm>
            <a:off x="0" y="0"/>
            <a:ext cx="1986455" cy="1382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A8EA0D-3596-3759-16C8-F3D15F2B102A}"/>
              </a:ext>
            </a:extLst>
          </p:cNvPr>
          <p:cNvSpPr/>
          <p:nvPr userDrawn="1"/>
        </p:nvSpPr>
        <p:spPr>
          <a:xfrm>
            <a:off x="6096000" y="2076892"/>
            <a:ext cx="6096001" cy="4781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37D4214-7CAE-CFC7-9468-30979907D0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3707" b="79845"/>
          <a:stretch/>
        </p:blipFill>
        <p:spPr>
          <a:xfrm>
            <a:off x="10217891" y="5497033"/>
            <a:ext cx="1986455" cy="138223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712632A-8F9C-C8CC-8DD7-852A65763551}"/>
              </a:ext>
            </a:extLst>
          </p:cNvPr>
          <p:cNvSpPr/>
          <p:nvPr userDrawn="1"/>
        </p:nvSpPr>
        <p:spPr>
          <a:xfrm>
            <a:off x="106326" y="5720316"/>
            <a:ext cx="2583711" cy="935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918F90B-65D8-9A6E-0CB3-8809BC75B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5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FCD7B-4632-432C-AE09-A03957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5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191772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40E55932-9E4C-4299-92BC-AC7367DE5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9AA8516-6569-4064-B8F9-04F7A6479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62" y="6362965"/>
            <a:ext cx="958870" cy="406007"/>
          </a:xfrm>
          <a:prstGeom prst="rect">
            <a:avLst/>
          </a:prstGeo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2605F3F-BDF1-4A93-808C-B0B7189C7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1788" y="1009328"/>
            <a:ext cx="8646444" cy="194076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rgbClr val="011949"/>
                </a:solidFill>
              </a:defRPr>
            </a:lvl4pPr>
            <a:lvl5pPr>
              <a:defRPr>
                <a:solidFill>
                  <a:srgbClr val="011949"/>
                </a:solidFill>
              </a:defRPr>
            </a:lvl5pPr>
          </a:lstStyle>
          <a:p>
            <a:pPr lvl="0"/>
            <a:r>
              <a:rPr lang="pt-BR"/>
              <a:t>Clique para adicionar texto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E405C68-89A6-47A0-910B-006C32FDF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1788" y="263213"/>
            <a:ext cx="8646445" cy="56103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2060"/>
                </a:solidFill>
              </a:defRPr>
            </a:lvl1pPr>
          </a:lstStyle>
          <a:p>
            <a:r>
              <a:rPr lang="pt-BR"/>
              <a:t>Título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1"/>
          </p:nvPr>
        </p:nvSpPr>
        <p:spPr>
          <a:xfrm>
            <a:off x="128588" y="6219039"/>
            <a:ext cx="27432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fld id="{B7DC36F0-5886-4011-976D-42D625B4468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57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69483" y="2343427"/>
            <a:ext cx="5931703" cy="16678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69483" y="4071670"/>
            <a:ext cx="5931703" cy="14572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Subtítulo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5969483" y="5589295"/>
            <a:ext cx="5931703" cy="299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09 de </a:t>
            </a:r>
            <a:r>
              <a:rPr lang="en-US" err="1"/>
              <a:t>janeiro</a:t>
            </a:r>
            <a:r>
              <a:rPr lang="en-US"/>
              <a:t> de 2018</a:t>
            </a:r>
            <a:endParaRPr lang="pt-BR"/>
          </a:p>
        </p:txBody>
      </p:sp>
      <p:sp>
        <p:nvSpPr>
          <p:cNvPr id="7" name="Isosceles Triangle 6"/>
          <p:cNvSpPr/>
          <p:nvPr userDrawn="1"/>
        </p:nvSpPr>
        <p:spPr>
          <a:xfrm>
            <a:off x="7858897" y="5346357"/>
            <a:ext cx="4333103" cy="1511643"/>
          </a:xfrm>
          <a:prstGeom prst="triangle">
            <a:avLst>
              <a:gd name="adj" fmla="val 100000"/>
            </a:avLst>
          </a:pr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63" y="6090641"/>
            <a:ext cx="2050527" cy="5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83447" y="1152843"/>
            <a:ext cx="5158316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83447" y="1976754"/>
            <a:ext cx="5158316" cy="381444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06210" y="1152843"/>
            <a:ext cx="518371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06210" y="1976755"/>
            <a:ext cx="5183717" cy="381444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493184" y="13724"/>
            <a:ext cx="11211136" cy="8498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741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184" y="13724"/>
            <a:ext cx="11211136" cy="8498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28" y="1002505"/>
            <a:ext cx="11215792" cy="483949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228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F6AF-89EB-4DB9-BB00-1C437580C3F4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640B-E19F-486A-8924-A67560C39ACE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13895F2-2F11-B285-DE66-713FF0779CEE}"/>
              </a:ext>
            </a:extLst>
          </p:cNvPr>
          <p:cNvSpPr/>
          <p:nvPr userDrawn="1"/>
        </p:nvSpPr>
        <p:spPr>
          <a:xfrm>
            <a:off x="202019" y="5826642"/>
            <a:ext cx="2413590" cy="786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317D198-E52B-DFB1-4CB7-C894150E3F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1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6CD19-B476-4557-8E0A-3DFE283A7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89EA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8AA3A-F8F0-47A6-AE78-462468394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58FC3A-506F-4C91-A516-D1B529E3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0E28E-5876-406D-8B57-20B13ACDBFE2}" type="datetime1">
              <a:rPr lang="es-MX" smtClean="0"/>
              <a:t>29/05/2023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5BA690-224F-4942-BB1A-0EBC66C9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23B2FA-9C24-46F2-B8F8-F2BB0EED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077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7FB32-F03A-4329-850C-51E523D4C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57" y="142679"/>
            <a:ext cx="618824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47802F-8BD9-44D4-864D-04F28ACD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E1FABF-D7A3-4251-9E95-6AB3A444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43FC0F-16ED-4100-BECD-789CB019080A}" type="datetime1">
              <a:rPr lang="es-MX" smtClean="0"/>
              <a:t>29/05/2023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42C82-C0DF-4F22-9F71-F83EB35E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E2445-C245-49B2-858C-9EE6B7B9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325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53AF9-5CFE-439B-826E-0ABB226092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190" y="3012638"/>
            <a:ext cx="5428180" cy="2852737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454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B3452-7590-409D-B89B-1BFBB9FD7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07860-7B30-4956-994A-CEB390253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F534B8-EC7C-4F44-B889-A0D49B5BD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B32044-80FB-48DF-88CF-9441BEC7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5ED37-C67F-4A0B-A4BD-F24339FCF73F}" type="datetime1">
              <a:rPr lang="es-MX" smtClean="0"/>
              <a:t>29/05/2023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A6C8E0-2CE5-4001-ABE2-80F910D9F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8D4D3A-D615-41EC-9729-DA96845A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492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EFE42-8FBD-4E77-9B30-6F393C14D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D0B18C7-49B8-4C28-90A0-1A3CAFE2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E1D7-A814-4D4C-948C-1B98D3674858}" type="datetime1">
              <a:rPr lang="es-MX" smtClean="0"/>
              <a:t>29/05/2023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1494BE-0C4A-4ECB-916E-7FC77B75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1B5BF4-52BC-4893-B804-653A25E1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568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2A1F731-7303-4BC4-84A6-C548FB3329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35F79E-9F2F-4589-BABC-9BFC0380A665}" type="datetime1">
              <a:rPr lang="es-MX" smtClean="0"/>
              <a:t>29/05/2023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AFFD50-273F-4FF0-BDCA-C36DCD72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699163-615B-4195-A83B-B6584584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549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EBE14-1F89-4D97-9AFA-966DDF3E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B1E988-D656-4463-B413-55C4A52D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B9D81A-0263-4240-B6EC-FDB31EA94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1675AC-B1AD-4F00-B990-4CC3C1AD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8FA01A-9B21-4959-8FF2-C8F5A43150D9}" type="datetime1">
              <a:rPr lang="es-MX" smtClean="0"/>
              <a:t>29/05/2023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4B7E31-8A6A-4349-A190-7818AD13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98918E-589A-4C81-B7D3-E98E9E50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602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DF6AF-89EB-4DB9-BB00-1C437580C3F4}" type="datetimeFigureOut">
              <a:rPr lang="pt-BR" smtClean="0"/>
              <a:t>29/05/2023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640B-E19F-486A-8924-A67560C39AC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161326-5963-5DB5-6ACF-8C535E3E34E9}"/>
              </a:ext>
            </a:extLst>
          </p:cNvPr>
          <p:cNvSpPr/>
          <p:nvPr userDrawn="1"/>
        </p:nvSpPr>
        <p:spPr>
          <a:xfrm>
            <a:off x="148856" y="5720316"/>
            <a:ext cx="2658139" cy="925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DA28C9D-D2BC-3691-1728-512EFAA62F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B2EAAE-842C-46FC-B587-31320437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8" y="172175"/>
            <a:ext cx="61882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146F6A-1CF3-4150-A16A-4D5063F05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95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1C4B2C-A42F-490A-BF13-F039358DE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9E3DE-9A08-4164-B839-DBA9E3F7EFD7}" type="datetime1">
              <a:rPr lang="es-MX" smtClean="0"/>
              <a:t>29/05/2023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BBE4C2-336B-4BBC-B74A-4932CCCB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1FD4D0-F6C7-4299-BBDB-2BA6E71E7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2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322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5" r:id="rId6"/>
    <p:sldLayoutId id="2147483726" r:id="rId7"/>
    <p:sldLayoutId id="2147483727" r:id="rId8"/>
    <p:sldLayoutId id="214748372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8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70" r:id="rId2"/>
    <p:sldLayoutId id="2147483771" r:id="rId3"/>
  </p:sldLayoutIdLst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usicaIntroHallLearning">
            <a:hlinkClick r:id="" action="ppaction://media"/>
            <a:extLst>
              <a:ext uri="{FF2B5EF4-FFF2-40B4-BE49-F238E27FC236}">
                <a16:creationId xmlns:a16="http://schemas.microsoft.com/office/drawing/2014/main" id="{D7010794-5E48-62E4-B0A5-74839DC2EC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6762.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32000" cy="432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85AC3B3-858E-1347-86BB-B5BB754F2BAA}"/>
              </a:ext>
            </a:extLst>
          </p:cNvPr>
          <p:cNvSpPr/>
          <p:nvPr/>
        </p:nvSpPr>
        <p:spPr>
          <a:xfrm>
            <a:off x="-84000" y="-90569"/>
            <a:ext cx="12276000" cy="691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A27C8DFB-942C-0C7F-2F2B-A5EF1FCD5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69" y="36569"/>
            <a:ext cx="6784862" cy="67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3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4474E7-D256-A99A-46E3-1831643EDFF5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i="0">
                <a:solidFill>
                  <a:srgbClr val="0E8E2F"/>
                </a:solidFill>
                <a:effectLst/>
                <a:latin typeface="Impact" panose="020B0806030902050204" pitchFamily="34" charset="0"/>
              </a:rPr>
              <a:t>MODELAGEM ANALÍTICA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DF155831-5D6A-B791-80D4-67CD969F15FB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lang="pt-BR" sz="9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USO INTERNO</a:t>
            </a:r>
            <a:r>
              <a:rPr lang="pt-BR" sz="9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9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algn="just"/>
            <a:r>
              <a:rPr lang="pt-BR" sz="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lang="pt-BR" sz="900" i="0">
              <a:effectLst/>
              <a:latin typeface="Franklin Gothic Book" panose="020B0503020102020204" pitchFamily="34" charset="0"/>
              <a:ea typeface="GungsuhChe" panose="020B0503020000020004" pitchFamily="49" charset="-127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384A376-927D-710E-70F6-4758DCD11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879817"/>
              </p:ext>
            </p:extLst>
          </p:nvPr>
        </p:nvGraphicFramePr>
        <p:xfrm>
          <a:off x="609599" y="1384300"/>
          <a:ext cx="10947401" cy="425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6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17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21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0787">
                <a:tc>
                  <a:txBody>
                    <a:bodyPr/>
                    <a:lstStyle/>
                    <a:p>
                      <a:pPr algn="ctr"/>
                      <a:r>
                        <a:rPr lang="pt-BR" sz="1400" i="1">
                          <a:latin typeface="Franklin Gothic Book"/>
                          <a:cs typeface="Arial"/>
                        </a:rPr>
                        <a:t>TPI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>
                          <a:latin typeface="Franklin Gothic Book"/>
                          <a:cs typeface="Arial"/>
                        </a:rPr>
                        <a:t>BASE DE DADOS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i="1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Franklin Gothic Book"/>
                          <a:ea typeface="+mn-ea"/>
                          <a:cs typeface="Arial"/>
                        </a:rPr>
                        <a:t>PERGUNTA A SER RESPONDIDA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>
                          <a:latin typeface="Franklin Gothic Book"/>
                          <a:cs typeface="Arial"/>
                        </a:rPr>
                        <a:t>MODELO PROPOSTO</a:t>
                      </a:r>
                    </a:p>
                    <a:p>
                      <a:pPr algn="ctr"/>
                      <a:r>
                        <a:rPr lang="pt-BR" sz="1400" i="1">
                          <a:latin typeface="Franklin Gothic Book"/>
                          <a:cs typeface="Arial"/>
                        </a:rPr>
                        <a:t>Como?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i="1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Franklin Gothic Book"/>
                          <a:ea typeface="+mn-ea"/>
                          <a:cs typeface="Arial"/>
                        </a:rPr>
                        <a:t>RESULTADO ESPERADO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37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1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Fornecedor Disney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Como segmentar minha base de fornecedores por limite mínimo de compra?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Modelo de segmentação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pt-BR" sz="1400" kern="1200" dirty="0">
                          <a:solidFill>
                            <a:srgbClr val="025959"/>
                          </a:solidFill>
                          <a:latin typeface="Franklin Gothic Book"/>
                          <a:ea typeface="+mn-ea"/>
                          <a:cs typeface="Arial"/>
                        </a:rPr>
                        <a:t>Fornecedores categorizados por faixa de renda</a:t>
                      </a:r>
                      <a:endParaRPr lang="pt-BR" dirty="0"/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392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2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Fornecedor Disney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Como medir a confiabilidade de entrega do fornecedor?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400" kern="1200" dirty="0">
                          <a:solidFill>
                            <a:srgbClr val="025959"/>
                          </a:solidFill>
                          <a:latin typeface="Franklin Gothic Book"/>
                          <a:ea typeface="+mn-ea"/>
                          <a:cs typeface="Arial"/>
                        </a:rPr>
                        <a:t>Modelos de Classificação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pt-BR" sz="1400" kern="1200" dirty="0">
                          <a:solidFill>
                            <a:srgbClr val="025959"/>
                          </a:solidFill>
                          <a:latin typeface="Franklin Gothic Book"/>
                          <a:ea typeface="+mn-ea"/>
                          <a:cs typeface="Arial"/>
                        </a:rPr>
                        <a:t>Criar ranking do fornecedor mais confiável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75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3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Fornecedor Disney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Como identificar o produto mais requisitado em cada fornecedor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Modelo de regressão linear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Identificar se há um padrão de produtos mais vendidos.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75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4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Fornecedor Disney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Qual valor para entrega do produto?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Modelo de regressão linear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pt-BR" sz="1400" kern="1200" dirty="0">
                          <a:solidFill>
                            <a:srgbClr val="025959"/>
                          </a:solidFill>
                          <a:latin typeface="Franklin Gothic Book"/>
                          <a:ea typeface="+mn-ea"/>
                          <a:cs typeface="Arial"/>
                        </a:rPr>
                        <a:t>Identificar o custo de entrega para cada fornecedor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19139"/>
                  </a:ext>
                </a:extLst>
              </a:tr>
              <a:tr h="69875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5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Fornecedor Disney</a:t>
                      </a:r>
                      <a:endParaRPr lang="pt-BR" sz="1400" i="1" dirty="0">
                        <a:solidFill>
                          <a:srgbClr val="025959"/>
                        </a:solidFill>
                        <a:latin typeface="Franklin Gothic Book"/>
                        <a:cs typeface="Arial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Qual tipo de produto o fornecedor trabalha?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/>
                          <a:cs typeface="Arial"/>
                        </a:rPr>
                        <a:t>Modelo de segmentação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pt-BR" sz="1400" dirty="0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Fazer relação dos tipos de produtos que o fornecedor trabalha.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48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22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4474E7-D256-A99A-46E3-1831643EDFF5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i="0">
                <a:solidFill>
                  <a:srgbClr val="0E8E2F"/>
                </a:solidFill>
                <a:effectLst/>
                <a:latin typeface="Impact" panose="020B0806030902050204" pitchFamily="34" charset="0"/>
              </a:rPr>
              <a:t>MODELAGEM ANALÍTICA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DF155831-5D6A-B791-80D4-67CD969F15FB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lang="pt-BR" sz="9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USO INTERNO</a:t>
            </a:r>
            <a:r>
              <a:rPr lang="pt-BR" sz="9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9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algn="just"/>
            <a:r>
              <a:rPr lang="pt-BR" sz="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lang="pt-BR" sz="900" i="0">
              <a:effectLst/>
              <a:latin typeface="Franklin Gothic Book" panose="020B0503020102020204" pitchFamily="34" charset="0"/>
              <a:ea typeface="GungsuhChe" panose="020B0503020000020004" pitchFamily="49" charset="-127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384A376-927D-710E-70F6-4758DCD11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705563"/>
              </p:ext>
            </p:extLst>
          </p:nvPr>
        </p:nvGraphicFramePr>
        <p:xfrm>
          <a:off x="609599" y="1384300"/>
          <a:ext cx="10947401" cy="4114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6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17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21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0787">
                <a:tc>
                  <a:txBody>
                    <a:bodyPr/>
                    <a:lstStyle/>
                    <a:p>
                      <a:pPr algn="ctr"/>
                      <a:r>
                        <a:rPr lang="pt-BR" sz="1400" i="1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TPI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BASE DE DADOS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PERGUNTA A SER RESPONDIDA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MODELO PROPOSTO</a:t>
                      </a:r>
                    </a:p>
                    <a:p>
                      <a:pPr algn="ctr"/>
                      <a:r>
                        <a:rPr lang="pt-BR" sz="1400" i="1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Como?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RESULTADO ESPERADO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37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392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75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75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19139"/>
                  </a:ext>
                </a:extLst>
              </a:tr>
              <a:tr h="69875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48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612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4474E7-D256-A99A-46E3-1831643EDFF5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i="0">
                <a:solidFill>
                  <a:srgbClr val="0E8E2F"/>
                </a:solidFill>
                <a:effectLst/>
                <a:latin typeface="Impact" panose="020B0806030902050204" pitchFamily="34" charset="0"/>
              </a:rPr>
              <a:t>MODELAGEM ANALÍTICA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DF155831-5D6A-B791-80D4-67CD969F15FB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lang="pt-BR" sz="900" b="1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USO INTERNO</a:t>
            </a:r>
            <a:r>
              <a:rPr lang="pt-BR" sz="900" i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9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algn="just"/>
            <a:r>
              <a:rPr lang="pt-BR" sz="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lang="pt-BR" sz="900" i="0">
              <a:effectLst/>
              <a:latin typeface="Franklin Gothic Book" panose="020B0503020102020204" pitchFamily="34" charset="0"/>
              <a:ea typeface="GungsuhChe" panose="020B0503020000020004" pitchFamily="49" charset="-127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384A376-927D-710E-70F6-4758DCD11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179918"/>
              </p:ext>
            </p:extLst>
          </p:nvPr>
        </p:nvGraphicFramePr>
        <p:xfrm>
          <a:off x="609599" y="1384300"/>
          <a:ext cx="10947401" cy="4114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2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6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17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216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0787">
                <a:tc>
                  <a:txBody>
                    <a:bodyPr/>
                    <a:lstStyle/>
                    <a:p>
                      <a:pPr algn="ctr"/>
                      <a:r>
                        <a:rPr lang="pt-BR" sz="1400" i="1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TPI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BASE DE DADOS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PERGUNTA A SER RESPONDIDA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MODELO PROPOSTO</a:t>
                      </a:r>
                    </a:p>
                    <a:p>
                      <a:pPr algn="ctr"/>
                      <a:r>
                        <a:rPr lang="pt-BR" sz="1400" i="1"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Como?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ea typeface="+mn-ea"/>
                          <a:cs typeface="Arial" panose="020B0604020202020204" pitchFamily="34" charset="0"/>
                        </a:rPr>
                        <a:t>RESULTADO ESPERADO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37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FF0000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392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75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75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19139"/>
                  </a:ext>
                </a:extLst>
              </a:tr>
              <a:tr h="69875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025959"/>
                          </a:solidFill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i="1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pt-BR" sz="1400">
                        <a:solidFill>
                          <a:srgbClr val="025959"/>
                        </a:solidFill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a:txBody>
                  <a:tcPr marL="48000" marR="48000" marT="48000" marB="4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48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09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usicaIntroHallLearning">
            <a:hlinkClick r:id="" action="ppaction://media"/>
            <a:extLst>
              <a:ext uri="{FF2B5EF4-FFF2-40B4-BE49-F238E27FC236}">
                <a16:creationId xmlns:a16="http://schemas.microsoft.com/office/drawing/2014/main" id="{D7010794-5E48-62E4-B0A5-74839DC2EC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6762.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32000" cy="432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85AC3B3-858E-1347-86BB-B5BB754F2BAA}"/>
              </a:ext>
            </a:extLst>
          </p:cNvPr>
          <p:cNvSpPr/>
          <p:nvPr/>
        </p:nvSpPr>
        <p:spPr>
          <a:xfrm>
            <a:off x="-84000" y="-90569"/>
            <a:ext cx="12276000" cy="691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A27C8DFB-942C-0C7F-2F2B-A5EF1FCD5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69" y="36569"/>
            <a:ext cx="6784862" cy="67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Colores GlobalHitss">
      <a:dk1>
        <a:srgbClr val="0C0C0C"/>
      </a:dk1>
      <a:lt1>
        <a:sysClr val="window" lastClr="FFFFFF"/>
      </a:lt1>
      <a:dk2>
        <a:srgbClr val="3F3F3F"/>
      </a:dk2>
      <a:lt2>
        <a:srgbClr val="F2F2F2"/>
      </a:lt2>
      <a:accent1>
        <a:srgbClr val="00ABC2"/>
      </a:accent1>
      <a:accent2>
        <a:srgbClr val="007881"/>
      </a:accent2>
      <a:accent3>
        <a:srgbClr val="9EA1A2"/>
      </a:accent3>
      <a:accent4>
        <a:srgbClr val="F8E815"/>
      </a:accent4>
      <a:accent5>
        <a:srgbClr val="5B9BD5"/>
      </a:accent5>
      <a:accent6>
        <a:srgbClr val="84C052"/>
      </a:accent6>
      <a:hlink>
        <a:srgbClr val="0563C1"/>
      </a:hlink>
      <a:folHlink>
        <a:srgbClr val="954F72"/>
      </a:folHlink>
    </a:clrScheme>
    <a:fontScheme name="GlobalHitss">
      <a:majorFont>
        <a:latin typeface="Century Gothic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aes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F2DE3B8B87101419C8F6D5658D9082B" ma:contentTypeVersion="13" ma:contentTypeDescription="Crie um novo documento." ma:contentTypeScope="" ma:versionID="8247f39107ac163c77294bd62c96d14b">
  <xsd:schema xmlns:xsd="http://www.w3.org/2001/XMLSchema" xmlns:xs="http://www.w3.org/2001/XMLSchema" xmlns:p="http://schemas.microsoft.com/office/2006/metadata/properties" xmlns:ns2="ccf11b69-0796-46a5-80ec-67b028c2af9c" xmlns:ns3="69484b38-be18-4e93-ae07-2ac831c9e69d" targetNamespace="http://schemas.microsoft.com/office/2006/metadata/properties" ma:root="true" ma:fieldsID="0ccdda50ec42d8c1e166b6ce2d3e6a7a" ns2:_="" ns3:_="">
    <xsd:import namespace="ccf11b69-0796-46a5-80ec-67b028c2af9c"/>
    <xsd:import namespace="69484b38-be18-4e93-ae07-2ac831c9e6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f11b69-0796-46a5-80ec-67b028c2a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81fb503-6adb-4902-b86c-34bb7a8a64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484b38-be18-4e93-ae07-2ac831c9e69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9c1b128-2395-489d-ad92-df014a9688c3}" ma:internalName="TaxCatchAll" ma:showField="CatchAllData" ma:web="69484b38-be18-4e93-ae07-2ac831c9e6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9484b38-be18-4e93-ae07-2ac831c9e69d" xsi:nil="true"/>
    <lcf76f155ced4ddcb4097134ff3c332f xmlns="ccf11b69-0796-46a5-80ec-67b028c2af9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60305D6-4947-4BAE-A241-0C5EAA61175D}">
  <ds:schemaRefs>
    <ds:schemaRef ds:uri="69484b38-be18-4e93-ae07-2ac831c9e69d"/>
    <ds:schemaRef ds:uri="ccf11b69-0796-46a5-80ec-67b028c2af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34AA9A9-77D7-45C6-B07D-7508A3FE42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47FF1D-0ECB-4FC3-86EF-29C6ABA8B9D6}">
  <ds:schemaRefs>
    <ds:schemaRef ds:uri="69484b38-be18-4e93-ae07-2ac831c9e69d"/>
    <ds:schemaRef ds:uri="ccf11b69-0796-46a5-80ec-67b028c2af9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{809030FE-231E-814B-9D24-3C7406DB7884}tf10001060</Template>
  <TotalTime>0</TotalTime>
  <Words>227</Words>
  <Application>Microsoft Office PowerPoint</Application>
  <PresentationFormat>Widescreen</PresentationFormat>
  <Paragraphs>62</Paragraphs>
  <Slides>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Franklin Gothic Book</vt:lpstr>
      <vt:lpstr>Impact</vt:lpstr>
      <vt:lpstr>Myriad Pro</vt:lpstr>
      <vt:lpstr>Tema do Office</vt:lpstr>
      <vt:lpstr>Diseño personalizado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Janaina Bárbara Flores Campos</dc:creator>
  <cp:lastModifiedBy>André Victor Moreira Costa</cp:lastModifiedBy>
  <cp:revision>4</cp:revision>
  <dcterms:created xsi:type="dcterms:W3CDTF">2021-08-02T23:00:17Z</dcterms:created>
  <dcterms:modified xsi:type="dcterms:W3CDTF">2023-05-29T18:23:02Z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0x010100DF2DE3B8B87101419C8F6D5658D9082B</vt:lpwstr>
  </property>
  <property fmtid="{D5CDD505-2E9C-101B-9397-08002B2CF9AE}" pid="3" name="Order">
    <vt:r8>1900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